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59" r:id="rId4"/>
    <p:sldId id="257" r:id="rId5"/>
    <p:sldId id="258" r:id="rId6"/>
    <p:sldId id="260" r:id="rId7"/>
    <p:sldId id="261" r:id="rId8"/>
    <p:sldId id="267" r:id="rId9"/>
    <p:sldId id="262" r:id="rId10"/>
    <p:sldId id="263" r:id="rId11"/>
    <p:sldId id="264" r:id="rId12"/>
    <p:sldId id="265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microsoft.com/office/2007/relationships/hdphoto" Target="../media/hdphoto6.wdp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3" y="838976"/>
            <a:ext cx="8496944" cy="602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Педагог </a:t>
            </a:r>
            <a:r>
              <a:rPr lang="ru-RU" sz="3200" dirty="0">
                <a:solidFill>
                  <a:srgbClr val="C00000"/>
                </a:solidFill>
              </a:rPr>
              <a:t>– наставник: </a:t>
            </a:r>
            <a:r>
              <a:rPr lang="ru-RU" sz="3200" dirty="0">
                <a:solidFill>
                  <a:srgbClr val="002060"/>
                </a:solidFill>
              </a:rPr>
              <a:t>Овсянникова Анастасия Викторовна </a:t>
            </a:r>
            <a:endParaRPr lang="ru-RU" sz="3200" dirty="0" smtClean="0">
              <a:solidFill>
                <a:srgbClr val="002060"/>
              </a:solidFill>
            </a:endParaRP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defRPr/>
            </a:pPr>
            <a:r>
              <a:rPr lang="ru-RU" sz="3200" dirty="0" smtClean="0">
                <a:solidFill>
                  <a:srgbClr val="002060"/>
                </a:solidFill>
              </a:rPr>
              <a:t>Воспитатель</a:t>
            </a:r>
            <a:r>
              <a:rPr lang="ru-RU" sz="3200" dirty="0">
                <a:solidFill>
                  <a:srgbClr val="002060"/>
                </a:solidFill>
              </a:rPr>
              <a:t>, высшая квалификационная </a:t>
            </a:r>
            <a:r>
              <a:rPr lang="ru-RU" sz="3200" dirty="0" smtClean="0">
                <a:solidFill>
                  <a:srgbClr val="002060"/>
                </a:solidFill>
              </a:rPr>
              <a:t>категория, стаж работы 16 лет</a:t>
            </a:r>
            <a:endParaRPr lang="ru-RU" sz="3200" dirty="0">
              <a:solidFill>
                <a:srgbClr val="002060"/>
              </a:solidFill>
            </a:endParaRPr>
          </a:p>
          <a:p>
            <a:pPr defTabSz="457200">
              <a:spcBef>
                <a:spcPts val="1000"/>
              </a:spcBef>
              <a:buClr>
                <a:srgbClr val="90C226"/>
              </a:buClr>
              <a:buSzPct val="80000"/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Молодые  педагоги: </a:t>
            </a:r>
            <a:r>
              <a:rPr lang="ru-RU" sz="3200" dirty="0" smtClean="0">
                <a:solidFill>
                  <a:srgbClr val="002060"/>
                </a:solidFill>
              </a:rPr>
              <a:t>Горбунова Екатерина Михайловна </a:t>
            </a:r>
            <a:r>
              <a:rPr lang="ru-RU" sz="3200" dirty="0">
                <a:solidFill>
                  <a:srgbClr val="002060"/>
                </a:solidFill>
              </a:rPr>
              <a:t>(МАДОУ детский сад «Тополек» г. Советский), </a:t>
            </a:r>
            <a:r>
              <a:rPr lang="ru-RU" sz="3200" dirty="0" err="1" smtClean="0">
                <a:solidFill>
                  <a:srgbClr val="002060"/>
                </a:solidFill>
              </a:rPr>
              <a:t>Ергина</a:t>
            </a:r>
            <a:r>
              <a:rPr lang="ru-RU" sz="3200" dirty="0" smtClean="0">
                <a:solidFill>
                  <a:srgbClr val="002060"/>
                </a:solidFill>
              </a:rPr>
              <a:t> Алена Александровна </a:t>
            </a:r>
            <a:r>
              <a:rPr lang="ru-RU" sz="3200" dirty="0">
                <a:solidFill>
                  <a:srgbClr val="002060"/>
                </a:solidFill>
              </a:rPr>
              <a:t>(МАДОУ детский сад «Ромашка» г. Советский).</a:t>
            </a: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defRPr/>
            </a:pPr>
            <a:endParaRPr lang="ru-RU" sz="3200" dirty="0" smtClean="0">
              <a:solidFill>
                <a:srgbClr val="C00000"/>
              </a:solidFill>
            </a:endParaRPr>
          </a:p>
          <a:p>
            <a:pPr lvl="0" defTabSz="457200">
              <a:spcBef>
                <a:spcPts val="1000"/>
              </a:spcBef>
              <a:buClr>
                <a:srgbClr val="90C226"/>
              </a:buClr>
              <a:buSzPct val="80000"/>
              <a:defRPr/>
            </a:pPr>
            <a:r>
              <a:rPr lang="ru-RU" sz="3200" dirty="0" smtClean="0">
                <a:solidFill>
                  <a:srgbClr val="C00000"/>
                </a:solidFill>
              </a:rPr>
              <a:t> </a:t>
            </a:r>
            <a:endParaRPr 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682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338119"/>
            <a:ext cx="3687214" cy="257054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Участвовала в муниципальном конкурсе проектов «Музейная </a:t>
            </a:r>
            <a:r>
              <a:rPr lang="ru-RU" dirty="0"/>
              <a:t>педагогика как средство развития современных детей в условиях ФГОС ДО</a:t>
            </a:r>
            <a:r>
              <a:rPr lang="ru-RU" dirty="0" smtClean="0"/>
              <a:t>»</a:t>
            </a:r>
          </a:p>
          <a:p>
            <a:pPr lvl="0" defTabSz="457200"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defRPr/>
            </a:pPr>
            <a:r>
              <a:rPr lang="ru-RU" sz="2400" dirty="0">
                <a:solidFill>
                  <a:schemeClr val="tx1"/>
                </a:solidFill>
              </a:rPr>
              <a:t>Результат </a:t>
            </a:r>
            <a:r>
              <a:rPr lang="ru-RU" sz="2400" dirty="0" smtClean="0">
                <a:solidFill>
                  <a:schemeClr val="tx1"/>
                </a:solidFill>
              </a:rPr>
              <a:t>– Диплом 1 степени</a:t>
            </a:r>
            <a:endParaRPr lang="ru-RU" sz="2400" dirty="0">
              <a:solidFill>
                <a:schemeClr val="tx1"/>
              </a:solidFill>
            </a:endParaRP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366594"/>
            <a:ext cx="1942450" cy="48683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4986"/>
          <a:stretch/>
        </p:blipFill>
        <p:spPr>
          <a:xfrm>
            <a:off x="6516216" y="285867"/>
            <a:ext cx="2031219" cy="2675047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755892" y="4255542"/>
            <a:ext cx="4941052" cy="195881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chemeClr val="tx1"/>
                </a:solidFill>
              </a:rPr>
              <a:t>Участвовала в конкурсе «Открытое занятие» среди молодых педагогов дошкольных образовательных организаций Советского района</a:t>
            </a:r>
          </a:p>
          <a:p>
            <a:pPr lvl="0" algn="l">
              <a:buClr>
                <a:srgbClr val="90C226"/>
              </a:buClr>
              <a:defRPr/>
            </a:pPr>
            <a:r>
              <a:rPr lang="ru-RU" dirty="0">
                <a:solidFill>
                  <a:schemeClr val="tx1"/>
                </a:solidFill>
              </a:rPr>
              <a:t>Результат </a:t>
            </a:r>
            <a:r>
              <a:rPr lang="ru-RU" dirty="0" smtClean="0">
                <a:solidFill>
                  <a:schemeClr val="tx1"/>
                </a:solidFill>
              </a:rPr>
              <a:t>– Диплом 2 степени.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204" y="3717032"/>
            <a:ext cx="1971151" cy="272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628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755576" y="260648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Педагог – наставник и молодой педагог участвовали в педагогическом квизе «Педагоги и наставники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», который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проходил в центральной библиотеке г. 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Югорска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675" y="3501008"/>
            <a:ext cx="3978837" cy="2984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28800"/>
            <a:ext cx="3713990" cy="27854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890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187624" y="262477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Посещали заседания районных методических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объединений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и итоговые мероприятия.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5" name="Picture 2" descr="G:\Наставничество\IMG-20231219-WA001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0" b="13872"/>
          <a:stretch/>
        </p:blipFill>
        <p:spPr bwMode="auto">
          <a:xfrm>
            <a:off x="4871072" y="1268760"/>
            <a:ext cx="2725414" cy="3697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3861048"/>
            <a:ext cx="3816424" cy="286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879826"/>
            <a:ext cx="2016224" cy="2912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46366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187624" y="262477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476672"/>
            <a:ext cx="79208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4000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По </a:t>
            </a:r>
            <a:r>
              <a:rPr lang="ru-RU" sz="4000" dirty="0">
                <a:solidFill>
                  <a:srgbClr val="C00000"/>
                </a:solidFill>
              </a:rPr>
              <a:t>результатам наставничества Анна Геннадьевна и </a:t>
            </a:r>
            <a:endParaRPr lang="ru-RU" sz="4000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Анастасия </a:t>
            </a:r>
            <a:r>
              <a:rPr lang="ru-RU" sz="4000" dirty="0">
                <a:solidFill>
                  <a:srgbClr val="C00000"/>
                </a:solidFill>
              </a:rPr>
              <a:t>Викторовна </a:t>
            </a:r>
            <a:endParaRPr lang="ru-RU" sz="4000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dirty="0" smtClean="0">
                <a:solidFill>
                  <a:srgbClr val="C00000"/>
                </a:solidFill>
              </a:rPr>
              <a:t>занесены </a:t>
            </a:r>
            <a:r>
              <a:rPr lang="ru-RU" sz="4000" dirty="0">
                <a:solidFill>
                  <a:srgbClr val="C00000"/>
                </a:solidFill>
              </a:rPr>
              <a:t>на муниципальную Доску почета наставников.</a:t>
            </a:r>
          </a:p>
        </p:txBody>
      </p:sp>
    </p:spTree>
    <p:extLst>
      <p:ext uri="{BB962C8B-B14F-4D97-AF65-F5344CB8AC3E}">
        <p14:creationId xmlns:p14="http://schemas.microsoft.com/office/powerpoint/2010/main" val="3603444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3" y="838976"/>
            <a:ext cx="8496944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     В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Год педагога и наставника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в </a:t>
            </a:r>
            <a:r>
              <a:rPr lang="ru-RU" sz="2000" dirty="0" smtClean="0">
                <a:latin typeface="Times New Roman" pitchFamily="18" charset="0"/>
                <a:ea typeface="Calibri"/>
                <a:cs typeface="Times New Roman" pitchFamily="18" charset="0"/>
              </a:rPr>
              <a:t>Советском </a:t>
            </a:r>
            <a:r>
              <a:rPr lang="ru-RU" sz="2000" dirty="0">
                <a:latin typeface="Times New Roman" pitchFamily="18" charset="0"/>
                <a:ea typeface="Calibri"/>
                <a:cs typeface="Times New Roman" pitchFamily="18" charset="0"/>
              </a:rPr>
              <a:t>районе создали муниципальную систему наставничества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образовательных организаций и молодых педагогов Советского района. </a:t>
            </a:r>
            <a:r>
              <a:rPr lang="ru-RU" sz="2000" u="sng" dirty="0">
                <a:latin typeface="Times New Roman" pitchFamily="18" charset="0"/>
                <a:cs typeface="Times New Roman" pitchFamily="18" charset="0"/>
              </a:rPr>
              <a:t>От нашего детского сада муниципальным наставником была Овсянникова Анастасия Викторовна.</a:t>
            </a:r>
          </a:p>
          <a:p>
            <a:pPr algn="just">
              <a:spcAft>
                <a:spcPts val="0"/>
              </a:spcAft>
            </a:pP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29" y="2593302"/>
            <a:ext cx="8194973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3372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User\Desktop\вконтакте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39"/>
            <a:ext cx="3714658" cy="654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IMG_20240503_2057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0" y="3819939"/>
            <a:ext cx="4900544" cy="2758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367" y="476672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  <a:tabLst>
                <a:tab pos="1807845" algn="l"/>
              </a:tabLst>
            </a:pP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    Молодой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педагог Горбунова Екатерина Михайловна приняла участие в районном конкурсе «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Моя педагогическая копилка» в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номинации</a:t>
            </a:r>
            <a:r>
              <a:rPr lang="ru-RU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«Педагогический </a:t>
            </a:r>
            <a:r>
              <a:rPr lang="ru-RU" dirty="0">
                <a:latin typeface="Times New Roman"/>
                <a:ea typeface="Calibri"/>
                <a:cs typeface="Times New Roman"/>
              </a:rPr>
              <a:t>опыт», где представила серию подготовленных и проведенных мероприятий с  практическим применением приемов технологии развития креативного мышления, и  несмотря на небольшой стаж работы, проявила себя как уверенный, знающий свою работу педагог.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1835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IMG_20240503_205623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428999"/>
            <a:ext cx="3816424" cy="332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IMG-20240503-WA00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92696"/>
            <a:ext cx="4538127" cy="2554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639"/>
          <a:stretch/>
        </p:blipFill>
        <p:spPr bwMode="auto">
          <a:xfrm>
            <a:off x="4750094" y="686678"/>
            <a:ext cx="4155841" cy="2560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13317" y="147990"/>
            <a:ext cx="72395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/>
                <a:ea typeface="Calibri"/>
              </a:rPr>
              <a:t>Открытый </a:t>
            </a:r>
            <a:r>
              <a:rPr lang="ru-RU" b="1" dirty="0">
                <a:latin typeface="Times New Roman"/>
                <a:ea typeface="Calibri"/>
              </a:rPr>
              <a:t>показ и анализ посещенных мероприятий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702513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User\Desktop\IMG_20240507_0940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8" y="485964"/>
            <a:ext cx="4027538" cy="3020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IMG-20240507-WA00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871" y="506722"/>
            <a:ext cx="4499845" cy="5999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IMG-20240507-WA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97" y="3583910"/>
            <a:ext cx="4019289" cy="30144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16632"/>
            <a:ext cx="5976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prstClr val="black"/>
                </a:solidFill>
                <a:latin typeface="Times New Roman"/>
                <a:ea typeface="Calibri"/>
              </a:rPr>
              <a:t>Открытый показ и анализ посещенных мероприятий</a:t>
            </a:r>
            <a:endParaRPr lang="ru-RU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38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owsyannicowaaw.netfolio.ru/files/9d0e0d1d588dea4d3494d2a714ecf9c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36711"/>
            <a:ext cx="4032448" cy="5797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100940"/>
            <a:ext cx="88569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/>
                <a:ea typeface="Calibri"/>
              </a:rPr>
              <a:t>Благодарность </a:t>
            </a:r>
            <a:r>
              <a:rPr lang="ru-RU" b="1" dirty="0">
                <a:latin typeface="Times New Roman"/>
                <a:ea typeface="Calibri"/>
              </a:rPr>
              <a:t>за проведение муниципальной </a:t>
            </a:r>
            <a:r>
              <a:rPr lang="ru-RU" b="1" dirty="0" err="1">
                <a:latin typeface="Times New Roman"/>
                <a:ea typeface="Calibri"/>
              </a:rPr>
              <a:t>стажировочной</a:t>
            </a:r>
            <a:r>
              <a:rPr lang="ru-RU" b="1" dirty="0">
                <a:latin typeface="Times New Roman"/>
                <a:ea typeface="Calibri"/>
              </a:rPr>
              <a:t> площадки </a:t>
            </a:r>
            <a:endParaRPr lang="ru-RU" b="1" dirty="0" smtClean="0">
              <a:latin typeface="Times New Roman"/>
              <a:ea typeface="Calibri"/>
            </a:endParaRPr>
          </a:p>
          <a:p>
            <a:pPr algn="ctr"/>
            <a:r>
              <a:rPr lang="ru-RU" b="1" dirty="0" smtClean="0">
                <a:latin typeface="Times New Roman"/>
                <a:ea typeface="Calibri"/>
              </a:rPr>
              <a:t>в </a:t>
            </a:r>
            <a:r>
              <a:rPr lang="ru-RU" b="1" dirty="0">
                <a:latin typeface="Times New Roman"/>
                <a:ea typeface="Calibri"/>
              </a:rPr>
              <a:t>рамках реализации муниципального проекта «Территория наставничества».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558798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 txBox="1">
            <a:spLocks/>
          </p:cNvSpPr>
          <p:nvPr/>
        </p:nvSpPr>
        <p:spPr>
          <a:xfrm>
            <a:off x="3347864" y="502610"/>
            <a:ext cx="5256584" cy="1630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467544" y="764704"/>
            <a:ext cx="7992887" cy="379207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l">
              <a:buClr>
                <a:srgbClr val="90C226"/>
              </a:buClr>
              <a:defRPr/>
            </a:pPr>
            <a:r>
              <a:rPr lang="ru-RU" sz="2800" dirty="0">
                <a:solidFill>
                  <a:srgbClr val="C00000"/>
                </a:solidFill>
              </a:rPr>
              <a:t>Педагог – наставник: </a:t>
            </a:r>
            <a:r>
              <a:rPr lang="ru-RU" sz="2800" dirty="0" smtClean="0">
                <a:solidFill>
                  <a:srgbClr val="002060"/>
                </a:solidFill>
              </a:rPr>
              <a:t>Шуплецова Анна Геннадьевна </a:t>
            </a:r>
            <a:endParaRPr lang="ru-RU" sz="2800" dirty="0">
              <a:solidFill>
                <a:srgbClr val="002060"/>
              </a:solidFill>
            </a:endParaRPr>
          </a:p>
          <a:p>
            <a:pPr lvl="0" algn="l">
              <a:buClr>
                <a:srgbClr val="90C226"/>
              </a:buClr>
              <a:defRPr/>
            </a:pPr>
            <a:r>
              <a:rPr lang="ru-RU" sz="2800" dirty="0">
                <a:solidFill>
                  <a:srgbClr val="002060"/>
                </a:solidFill>
              </a:rPr>
              <a:t>Воспитатель, высшая квалификационная категория, стаж работы 16 лет</a:t>
            </a:r>
          </a:p>
          <a:p>
            <a:pPr algn="l">
              <a:buClr>
                <a:srgbClr val="90C226"/>
              </a:buClr>
              <a:defRPr/>
            </a:pPr>
            <a:r>
              <a:rPr lang="ru-RU" sz="2800" dirty="0" smtClean="0">
                <a:solidFill>
                  <a:srgbClr val="C00000"/>
                </a:solidFill>
              </a:rPr>
              <a:t>Молодой  педагог: </a:t>
            </a:r>
            <a:r>
              <a:rPr lang="ru-RU" sz="2800" dirty="0" smtClean="0">
                <a:solidFill>
                  <a:srgbClr val="002060"/>
                </a:solidFill>
              </a:rPr>
              <a:t>Беспрозванных Виктория Олеговна </a:t>
            </a:r>
            <a:r>
              <a:rPr lang="ru-RU" sz="2800" dirty="0">
                <a:solidFill>
                  <a:srgbClr val="002060"/>
                </a:solidFill>
              </a:rPr>
              <a:t>(МАДОУ детский сад </a:t>
            </a:r>
            <a:r>
              <a:rPr lang="ru-RU" sz="2800" dirty="0" smtClean="0">
                <a:solidFill>
                  <a:srgbClr val="002060"/>
                </a:solidFill>
              </a:rPr>
              <a:t>«Чебурашка).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1850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223038"/>
            <a:ext cx="2808311" cy="2202755"/>
          </a:xfrm>
          <a:prstGeom prst="rect">
            <a:avLst/>
          </a:prstGeom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467544" y="2441282"/>
            <a:ext cx="7992887" cy="372402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Работа с начинающим педагогом Беспрозванных Викторией Олеговной осуществлялась с 2021 по 2024 учебный год. Целью работы стало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оказание 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методической, консультационной и практико-ориентированной помощи педагогу. Работа велась по индивидуальному плану прохождения наставничества.</a:t>
            </a:r>
          </a:p>
          <a:p>
            <a:pPr lvl="0" algn="l">
              <a:buClr>
                <a:srgbClr val="90C226"/>
              </a:buClr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За время прохождения наставничества педагоги тесно взаимодействовали, посещали друг у друга все режимные моменты,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игровую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образовательную деятельность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проводили совместные 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прогулки с последующим подробным обсуждением и </a:t>
            </a:r>
            <a:r>
              <a:rPr lang="ru-RU" sz="2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полученными рекомендациями.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8609" y="371769"/>
            <a:ext cx="4540861" cy="20450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4612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467544" y="476672"/>
            <a:ext cx="3680637" cy="22984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По итогу совместной работы молодой педагог участвовала в муниципальном конкурсе «Фото-</a:t>
            </a:r>
            <a:r>
              <a:rPr kumimoji="0" lang="ru-RU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фест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«Один день из жизни педагога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».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Результат -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сертификат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участника.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50000"/>
                  <a:lumOff val="50000"/>
                </a:sys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256" y="476672"/>
            <a:ext cx="2176461" cy="29080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792" y="518461"/>
            <a:ext cx="2027949" cy="2866255"/>
          </a:xfrm>
          <a:prstGeom prst="rect">
            <a:avLst/>
          </a:prstGeom>
        </p:spPr>
      </p:pic>
      <p:pic>
        <p:nvPicPr>
          <p:cNvPr id="7" name="Picture 3" descr="G:\Наставничество\20231204_2043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140968"/>
            <a:ext cx="1946015" cy="3423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3909635" y="4207049"/>
            <a:ext cx="3943131" cy="12913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dirty="0" smtClean="0">
                <a:solidFill>
                  <a:schemeClr val="tx1"/>
                </a:solidFill>
              </a:rPr>
              <a:t>Муниципальный фото конкурс «Крылья за спиной</a:t>
            </a:r>
            <a:r>
              <a:rPr lang="ru-RU" dirty="0" smtClean="0">
                <a:solidFill>
                  <a:schemeClr val="tx1"/>
                </a:solidFill>
              </a:rPr>
              <a:t>». </a:t>
            </a:r>
            <a:endParaRPr lang="ru-RU" dirty="0" smtClean="0">
              <a:solidFill>
                <a:schemeClr val="tx1"/>
              </a:solidFill>
            </a:endParaRPr>
          </a:p>
          <a:p>
            <a:pPr lvl="0" algn="l">
              <a:buClr>
                <a:srgbClr val="90C226"/>
              </a:buClr>
              <a:defRPr/>
            </a:pPr>
            <a:r>
              <a:rPr lang="ru-RU" dirty="0">
                <a:solidFill>
                  <a:schemeClr val="tx1"/>
                </a:solidFill>
              </a:rPr>
              <a:t>Результат - сертификат участника.</a:t>
            </a:r>
          </a:p>
          <a:p>
            <a:pPr algn="l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56441738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1388</TotalTime>
  <Words>388</Words>
  <Application>Microsoft Office PowerPoint</Application>
  <PresentationFormat>Экран (4:3)</PresentationFormat>
  <Paragraphs>30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10</cp:revision>
  <dcterms:created xsi:type="dcterms:W3CDTF">2025-01-28T07:42:48Z</dcterms:created>
  <dcterms:modified xsi:type="dcterms:W3CDTF">2025-01-31T03:44:45Z</dcterms:modified>
</cp:coreProperties>
</file>