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73" r:id="rId4"/>
    <p:sldId id="258" r:id="rId5"/>
    <p:sldId id="278" r:id="rId6"/>
    <p:sldId id="300" r:id="rId7"/>
    <p:sldId id="265" r:id="rId8"/>
    <p:sldId id="268" r:id="rId9"/>
    <p:sldId id="267" r:id="rId10"/>
    <p:sldId id="270" r:id="rId11"/>
    <p:sldId id="264" r:id="rId12"/>
    <p:sldId id="277" r:id="rId13"/>
    <p:sldId id="271" r:id="rId14"/>
    <p:sldId id="275" r:id="rId15"/>
    <p:sldId id="305" r:id="rId16"/>
    <p:sldId id="295" r:id="rId17"/>
    <p:sldId id="276" r:id="rId18"/>
    <p:sldId id="274" r:id="rId19"/>
    <p:sldId id="272" r:id="rId20"/>
    <p:sldId id="299" r:id="rId21"/>
    <p:sldId id="303" r:id="rId22"/>
    <p:sldId id="304" r:id="rId23"/>
    <p:sldId id="302" r:id="rId24"/>
    <p:sldId id="297" r:id="rId25"/>
    <p:sldId id="298" r:id="rId26"/>
    <p:sldId id="301" r:id="rId27"/>
    <p:sldId id="266" r:id="rId28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5CD5-F55F-48FC-9439-AE7CB30FC37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D984-D2F1-42F7-94F6-4444205D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BD984-D2F1-42F7-94F6-4444205DE53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2763-1270-4768-9C15-E5D845BEF709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C28-0A25-4DF5-8EA4-5D97E9A18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2763-1270-4768-9C15-E5D845BEF709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C28-0A25-4DF5-8EA4-5D97E9A18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2763-1270-4768-9C15-E5D845BEF709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BC28-0A25-4DF5-8EA4-5D97E9A183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Relationship Id="rId7" Type="http://schemas.openxmlformats.org/officeDocument/2006/relationships/image" Target="../media/image38.jpeg" /><Relationship Id="rId8" Type="http://schemas.openxmlformats.org/officeDocument/2006/relationships/image" Target="../media/image3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Relationship Id="rId6" Type="http://schemas.openxmlformats.org/officeDocument/2006/relationships/image" Target="../media/image43.jpeg" /><Relationship Id="rId7" Type="http://schemas.openxmlformats.org/officeDocument/2006/relationships/image" Target="../media/image44.jpeg" /><Relationship Id="rId8" Type="http://schemas.openxmlformats.org/officeDocument/2006/relationships/image" Target="../media/image45.jpeg" /><Relationship Id="rId9" Type="http://schemas.openxmlformats.org/officeDocument/2006/relationships/image" Target="../media/image4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Relationship Id="rId5" Type="http://schemas.openxmlformats.org/officeDocument/2006/relationships/image" Target="../media/image49.jpeg" /><Relationship Id="rId6" Type="http://schemas.openxmlformats.org/officeDocument/2006/relationships/image" Target="../media/image50.jpeg" /><Relationship Id="rId7" Type="http://schemas.openxmlformats.org/officeDocument/2006/relationships/image" Target="../media/image51.jpeg" /><Relationship Id="rId8" Type="http://schemas.openxmlformats.org/officeDocument/2006/relationships/image" Target="../media/image52.jpeg" /><Relationship Id="rId9" Type="http://schemas.openxmlformats.org/officeDocument/2006/relationships/image" Target="../media/image5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Relationship Id="rId6" Type="http://schemas.openxmlformats.org/officeDocument/2006/relationships/image" Target="../media/image6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Relationship Id="rId6" Type="http://schemas.openxmlformats.org/officeDocument/2006/relationships/image" Target="../media/image6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Relationship Id="rId5" Type="http://schemas.openxmlformats.org/officeDocument/2006/relationships/image" Target="../media/image67.jpeg" /><Relationship Id="rId6" Type="http://schemas.openxmlformats.org/officeDocument/2006/relationships/image" Target="../media/image68.jpeg" /><Relationship Id="rId7" Type="http://schemas.openxmlformats.org/officeDocument/2006/relationships/image" Target="../media/image69.jpeg" /><Relationship Id="rId8" Type="http://schemas.openxmlformats.org/officeDocument/2006/relationships/image" Target="../media/image7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1.jpeg" /><Relationship Id="rId4" Type="http://schemas.openxmlformats.org/officeDocument/2006/relationships/image" Target="../media/image4.jpeg" /><Relationship Id="rId5" Type="http://schemas.openxmlformats.org/officeDocument/2006/relationships/image" Target="../media/image2.jpeg" /><Relationship Id="rId6" Type="http://schemas.openxmlformats.org/officeDocument/2006/relationships/image" Target="../media/image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2.jpeg" /><Relationship Id="rId4" Type="http://schemas.openxmlformats.org/officeDocument/2006/relationships/image" Target="../media/image73.jpeg" /><Relationship Id="rId5" Type="http://schemas.openxmlformats.org/officeDocument/2006/relationships/image" Target="../media/image74.jpeg" /><Relationship Id="rId6" Type="http://schemas.openxmlformats.org/officeDocument/2006/relationships/image" Target="../media/image7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9.jpeg" /><Relationship Id="rId4" Type="http://schemas.openxmlformats.org/officeDocument/2006/relationships/image" Target="../media/image8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3.jpeg" /><Relationship Id="rId4" Type="http://schemas.openxmlformats.org/officeDocument/2006/relationships/image" Target="../media/image8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6.jpeg" /><Relationship Id="rId4" Type="http://schemas.openxmlformats.org/officeDocument/2006/relationships/image" Target="../media/image87.jpeg" /><Relationship Id="rId5" Type="http://schemas.openxmlformats.org/officeDocument/2006/relationships/image" Target="../media/image8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9.jpeg" /><Relationship Id="rId4" Type="http://schemas.openxmlformats.org/officeDocument/2006/relationships/image" Target="../media/image90.jpeg" /><Relationship Id="rId5" Type="http://schemas.openxmlformats.org/officeDocument/2006/relationships/image" Target="../media/image9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Relationship Id="rId7" Type="http://schemas.openxmlformats.org/officeDocument/2006/relationships/image" Target="../media/image3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660" y="815038"/>
            <a:ext cx="10352809" cy="2387600"/>
          </a:xfrm>
        </p:spPr>
        <p:txBody>
          <a:bodyPr>
            <a:noAutofit/>
          </a:bodyPr>
          <a:lstStyle/>
          <a:p>
            <a:r>
              <a:rPr lang="ru-RU" sz="6600" b="1" i="1" smtClean="0">
                <a:solidFill>
                  <a:srgbClr val="FF0000"/>
                </a:solidFill>
              </a:rPr>
              <a:t>«Формирование</a:t>
            </a:r>
            <a:br>
              <a:rPr lang="ru-RU" sz="6600" b="1" i="1" smtClean="0">
                <a:solidFill>
                  <a:srgbClr val="FF0000"/>
                </a:solidFill>
              </a:rPr>
            </a:br>
            <a:r>
              <a:rPr lang="ru-RU" sz="6600" b="1" i="1" smtClean="0">
                <a:solidFill>
                  <a:srgbClr val="FF0000"/>
                </a:solidFill>
              </a:rPr>
              <a:t>патриотических качеств у дошкольников»</a:t>
            </a:r>
            <a:endParaRPr lang="ru-RU" sz="66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240" y="135890"/>
            <a:ext cx="5730240" cy="3220085"/>
          </a:xfrm>
        </p:spPr>
        <p:txBody>
          <a:bodyPr>
            <a:noAutofit/>
          </a:bodyPr>
          <a:lstStyle/>
          <a:p>
            <a:r>
              <a:rPr lang="ru-RU" sz="2800" b="1" u="sng">
                <a:solidFill>
                  <a:srgbClr val="0070C0"/>
                </a:solidFill>
                <a:cs typeface="BrowalliaUPC" pitchFamily="34" charset="-34"/>
              </a:rPr>
              <a:t>Семейные альбомы</a:t>
            </a:r>
          </a:p>
        </p:txBody>
      </p:sp>
      <p:pic>
        <p:nvPicPr>
          <p:cNvPr id="3075" name="Picture 3" descr="C:\WINDOWS\Temp\Rar$DR53.552\20241024_0742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427" y="-54317"/>
            <a:ext cx="6397587" cy="4473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WINDOWS\Temp\Rar$DR26.552\20241024_0742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314" y="3810463"/>
            <a:ext cx="4160921" cy="3047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WINDOWS\Temp\Rar$DR85.552\20241024_0742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178" y="3428684"/>
            <a:ext cx="2555158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rcRect l="2551" t="5641" r="2680" b="3134"/>
          <a:stretch>
            <a:fillRect/>
          </a:stretch>
        </p:blipFill>
        <p:spPr>
          <a:xfrm>
            <a:off x="2113115" y="675647"/>
            <a:ext cx="3416445" cy="2472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66" y="2127331"/>
            <a:ext cx="3487214" cy="4730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-680085" y="-110490"/>
            <a:ext cx="9144000" cy="751840"/>
          </a:xfrm>
        </p:spPr>
        <p:txBody>
          <a:bodyPr>
            <a:normAutofit/>
          </a:bodyPr>
          <a:lstStyle/>
          <a:p>
            <a:r>
              <a:rPr lang="ru-RU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Творческая 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32155"/>
            <a:ext cx="3877392" cy="3609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235" y="3583305"/>
            <a:ext cx="4155440" cy="3116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10" y="732155"/>
            <a:ext cx="3251200" cy="211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22" y="4459155"/>
            <a:ext cx="2987942" cy="2240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7"/>
          <a:srcRect l="13739" t="17637" r="12472" b="13291"/>
          <a:stretch>
            <a:fillRect/>
          </a:stretch>
        </p:blipFill>
        <p:spPr>
          <a:xfrm>
            <a:off x="596265" y="4597400"/>
            <a:ext cx="2982595" cy="2094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8"/>
          <a:srcRect l="32681" r="20122"/>
          <a:stretch>
            <a:fillRect/>
          </a:stretch>
        </p:blipFill>
        <p:spPr>
          <a:xfrm>
            <a:off x="4540664" y="1480926"/>
            <a:ext cx="1554864" cy="1884799"/>
          </a:xfrm>
          <a:prstGeom prst="rect">
            <a:avLst/>
          </a:prstGeom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7952" y="725867"/>
            <a:ext cx="3675625" cy="2754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51" y="718820"/>
            <a:ext cx="2292350" cy="2496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184" y="3763475"/>
            <a:ext cx="2875287" cy="2709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4264025"/>
            <a:ext cx="2415540" cy="2249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C:\WINDOWS\Temp\Rar$DR76.664\20241113_0712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702" y="4256753"/>
            <a:ext cx="2942445" cy="2206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WINDOWS\Temp\Rar$DR33.664\20241113_0710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862145" y="701298"/>
            <a:ext cx="3628042" cy="2721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703" y="1454612"/>
            <a:ext cx="2612042" cy="4617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115" y="407670"/>
            <a:ext cx="2547620" cy="3468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овое поле 3"/>
          <p:cNvSpPr txBox="1"/>
          <p:nvPr/>
        </p:nvSpPr>
        <p:spPr>
          <a:xfrm>
            <a:off x="217170" y="166370"/>
            <a:ext cx="5080000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66700">
              <a:lnSpc>
                <a:spcPct val="107000"/>
              </a:lnSpc>
            </a:pPr>
            <a:r>
              <a:rPr lang="ru-RU"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Свободная деятельность детей</a:t>
            </a:r>
            <a:r>
              <a:rPr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6516"/>
            <a:ext cx="12191998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4587" y="771218"/>
            <a:ext cx="4718887" cy="3538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54" y="1268812"/>
            <a:ext cx="3480089" cy="4637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63" y="2064219"/>
            <a:ext cx="3496599" cy="4661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2066925" y="466725"/>
            <a:ext cx="6096000" cy="617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266700">
              <a:lnSpc>
                <a:spcPct val="107000"/>
              </a:lnSpc>
            </a:pPr>
            <a:r>
              <a:rPr lang="ru-RU" altLang="en-US" sz="32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  <a:sym typeface="+mn-ea"/>
              </a:rPr>
              <a:t>Прогулки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45" y="301625"/>
            <a:ext cx="6532880" cy="1655445"/>
          </a:xfrm>
        </p:spPr>
        <p:txBody>
          <a:bodyPr>
            <a:normAutofit/>
          </a:bodyPr>
          <a:lstStyle/>
          <a:p>
            <a:r>
              <a:rPr lang="en-US" altLang="en-US" sz="2800" b="1" u="sng">
                <a:solidFill>
                  <a:srgbClr val="0070C0"/>
                </a:solidFill>
              </a:rPr>
              <a:t>Военно</a:t>
            </a:r>
            <a:r>
              <a:rPr lang="en-US" altLang="ru-RU" sz="2800" b="1" u="sng">
                <a:solidFill>
                  <a:srgbClr val="0070C0"/>
                </a:solidFill>
              </a:rPr>
              <a:t>-</a:t>
            </a:r>
            <a:r>
              <a:rPr lang="en-US" altLang="en-US" sz="2800" b="1" u="sng">
                <a:solidFill>
                  <a:srgbClr val="0070C0"/>
                </a:solidFill>
              </a:rPr>
              <a:t>спортивная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игра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«Зарница»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01575" y="387927"/>
            <a:ext cx="4977476" cy="2930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Изображение 6"/>
          <p:cNvPicPr/>
          <p:nvPr/>
        </p:nvPicPr>
        <p:blipFill>
          <a:blip r:embed="rId4"/>
          <a:srcRect r="13067"/>
          <a:stretch>
            <a:fillRect/>
          </a:stretch>
        </p:blipFill>
        <p:spPr>
          <a:xfrm>
            <a:off x="215900" y="3894570"/>
            <a:ext cx="5389245" cy="2773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/>
          <p:cNvPicPr/>
          <p:nvPr/>
        </p:nvPicPr>
        <p:blipFill>
          <a:blip r:embed="rId5"/>
          <a:srcRect l="4771" r="9196"/>
          <a:stretch>
            <a:fillRect/>
          </a:stretch>
        </p:blipFill>
        <p:spPr>
          <a:xfrm>
            <a:off x="6539230" y="3894570"/>
            <a:ext cx="5102167" cy="263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Изображение 9"/>
          <p:cNvPicPr/>
          <p:nvPr/>
        </p:nvPicPr>
        <p:blipFill>
          <a:blip r:embed="rId6"/>
          <a:stretch>
            <a:fillRect/>
          </a:stretch>
        </p:blipFill>
        <p:spPr>
          <a:xfrm>
            <a:off x="381635" y="962025"/>
            <a:ext cx="5223510" cy="2552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9105" y="532130"/>
            <a:ext cx="5655310" cy="2380615"/>
          </a:xfrm>
        </p:spPr>
        <p:txBody>
          <a:bodyPr>
            <a:normAutofit/>
          </a:bodyPr>
          <a:lstStyle/>
          <a:p>
            <a:r>
              <a:rPr lang="en-US" altLang="en-US" sz="2800" b="1" u="sng">
                <a:solidFill>
                  <a:srgbClr val="0070C0"/>
                </a:solidFill>
              </a:rPr>
              <a:t>Посылка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солдату</a:t>
            </a:r>
            <a:endParaRPr lang="en-US" altLang="ru-RU" sz="2800" b="1" u="sng">
              <a:solidFill>
                <a:srgbClr val="0070C0"/>
              </a:solidFill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5615" y="161290"/>
            <a:ext cx="5412740" cy="3481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Изображение 6"/>
          <p:cNvPicPr/>
          <p:nvPr/>
        </p:nvPicPr>
        <p:blipFill>
          <a:blip r:embed="rId4"/>
          <a:stretch>
            <a:fillRect/>
          </a:stretch>
        </p:blipFill>
        <p:spPr>
          <a:xfrm>
            <a:off x="4207510" y="3219450"/>
            <a:ext cx="3679825" cy="3448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/>
          <p:cNvPicPr/>
          <p:nvPr/>
        </p:nvPicPr>
        <p:blipFill>
          <a:blip r:embed="rId5"/>
          <a:stretch>
            <a:fillRect/>
          </a:stretch>
        </p:blipFill>
        <p:spPr>
          <a:xfrm>
            <a:off x="8376920" y="2292350"/>
            <a:ext cx="3242310" cy="411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Изображение 8"/>
          <p:cNvPicPr/>
          <p:nvPr/>
        </p:nvPicPr>
        <p:blipFill>
          <a:blip r:embed="rId6"/>
          <a:stretch>
            <a:fillRect/>
          </a:stretch>
        </p:blipFill>
        <p:spPr>
          <a:xfrm>
            <a:off x="475615" y="3973195"/>
            <a:ext cx="3364230" cy="2538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11" r="6829" b="4163"/>
          <a:stretch>
            <a:fillRect/>
          </a:stretch>
        </p:blipFill>
        <p:spPr>
          <a:xfrm>
            <a:off x="239395" y="1490980"/>
            <a:ext cx="3330575" cy="2340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6209" r="2713" b="4352"/>
          <a:stretch>
            <a:fillRect/>
          </a:stretch>
        </p:blipFill>
        <p:spPr>
          <a:xfrm>
            <a:off x="277495" y="4150360"/>
            <a:ext cx="3292475" cy="241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-195" r="6759" b="6274"/>
          <a:stretch>
            <a:fillRect/>
          </a:stretch>
        </p:blipFill>
        <p:spPr>
          <a:xfrm>
            <a:off x="8076565" y="760095"/>
            <a:ext cx="3836670" cy="2889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5" y="1147445"/>
            <a:ext cx="3571240" cy="2700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39" y="3883660"/>
            <a:ext cx="3642995" cy="2685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rcRect l="9949" t="13113" r="10083" b="10286"/>
          <a:stretch>
            <a:fillRect/>
          </a:stretch>
        </p:blipFill>
        <p:spPr>
          <a:xfrm>
            <a:off x="4137025" y="4090670"/>
            <a:ext cx="3714115" cy="2670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овое поле 2"/>
          <p:cNvSpPr txBox="1"/>
          <p:nvPr/>
        </p:nvSpPr>
        <p:spPr>
          <a:xfrm>
            <a:off x="377825" y="452120"/>
            <a:ext cx="471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/>
            <a:r>
              <a:rPr 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-apple-system"/>
                <a:cs typeface="Calibri" panose="020f0502020204030204" charset="0"/>
                <a:sym typeface="+mn-ea"/>
              </a:rPr>
              <a:t>Рисунки солдатам СВО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3030"/>
            <a:ext cx="8313420" cy="3618865"/>
          </a:xfrm>
        </p:spPr>
        <p:txBody>
          <a:bodyPr>
            <a:normAutofit/>
          </a:bodyPr>
          <a:lstStyle/>
          <a:p>
            <a:r>
              <a:rPr lang="en-US" altLang="en-US" sz="2800" b="1" u="sng">
                <a:solidFill>
                  <a:srgbClr val="0070C0"/>
                </a:solidFill>
              </a:rPr>
              <a:t>Конкурс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на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лучшую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развивающую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среду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по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приобщению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детей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к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базовым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ценностям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российского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народа</a:t>
            </a:r>
            <a:r>
              <a:rPr lang="en-US" altLang="ru-RU" sz="2800" b="1" u="sng">
                <a:solidFill>
                  <a:srgbClr val="0070C0"/>
                </a:solidFill>
              </a:rPr>
              <a:t>, </a:t>
            </a:r>
            <a:r>
              <a:rPr lang="en-US" altLang="en-US" sz="2800" b="1" u="sng">
                <a:solidFill>
                  <a:srgbClr val="0070C0"/>
                </a:solidFill>
              </a:rPr>
              <a:t>таким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как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патриотизм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и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</a:rPr>
              <a:t>гражданственность</a:t>
            </a:r>
            <a:r>
              <a:rPr lang="en-US" altLang="ru-RU" sz="2800" b="1" u="sng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3"/>
          <a:srcRect l="10864" r="18337"/>
          <a:stretch>
            <a:fillRect/>
          </a:stretch>
        </p:blipFill>
        <p:spPr>
          <a:xfrm>
            <a:off x="4248150" y="2355215"/>
            <a:ext cx="3498215" cy="4296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Изображение 10" descr="20241125_0849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89240" y="2950845"/>
            <a:ext cx="4137025" cy="3103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rcRect r="3951"/>
          <a:stretch>
            <a:fillRect/>
          </a:stretch>
        </p:blipFill>
        <p:spPr>
          <a:xfrm>
            <a:off x="196850" y="1795145"/>
            <a:ext cx="3620135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Изображение 12"/>
          <p:cNvPicPr/>
          <p:nvPr/>
        </p:nvPicPr>
        <p:blipFill>
          <a:blip r:embed="rId6"/>
          <a:stretch>
            <a:fillRect/>
          </a:stretch>
        </p:blipFill>
        <p:spPr>
          <a:xfrm>
            <a:off x="8554085" y="113030"/>
            <a:ext cx="2808605" cy="2026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9714"/>
            <a:ext cx="1219199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70" y="234950"/>
            <a:ext cx="2670810" cy="3620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812165" y="2302510"/>
            <a:ext cx="2947035" cy="424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Изображение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615180" y="234950"/>
            <a:ext cx="3180715" cy="345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Изображение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579235" y="3263265"/>
            <a:ext cx="2979420" cy="3465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Текстовое поле 13"/>
          <p:cNvSpPr txBox="1"/>
          <p:nvPr/>
        </p:nvSpPr>
        <p:spPr>
          <a:xfrm>
            <a:off x="232410" y="562928"/>
            <a:ext cx="5080000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/>
            <a:r>
              <a:rPr lang="ru-RU" sz="2800" b="1" i="0" u="sng">
                <a:solidFill>
                  <a:schemeClr val="accent1">
                    <a:lumMod val="75000"/>
                  </a:schemeClr>
                </a:solidFill>
                <a:latin typeface="Calibri"/>
                <a:ea typeface="-apple-system"/>
                <a:cs typeface="Calibri" panose="020f0502020204030204" charset="0"/>
              </a:rPr>
              <a:t>П</a:t>
            </a:r>
            <a:r>
              <a:rPr sz="2800" b="1" i="0" u="sng">
                <a:solidFill>
                  <a:schemeClr val="accent1">
                    <a:lumMod val="75000"/>
                  </a:schemeClr>
                </a:solidFill>
                <a:latin typeface="Calibri"/>
                <a:ea typeface="-apple-system"/>
                <a:cs typeface="Calibri" panose="020f0502020204030204" charset="0"/>
              </a:rPr>
              <a:t>обедител</a:t>
            </a:r>
            <a:r>
              <a:rPr lang="ru-RU" sz="2800" b="1" i="0" u="sng">
                <a:solidFill>
                  <a:schemeClr val="accent1">
                    <a:lumMod val="75000"/>
                  </a:schemeClr>
                </a:solidFill>
                <a:latin typeface="Calibri"/>
                <a:ea typeface="-apple-system"/>
                <a:cs typeface="Calibri" panose="020f0502020204030204" charset="0"/>
              </a:rPr>
              <a:t>и</a:t>
            </a:r>
            <a:r>
              <a:rPr sz="2800" b="1" i="0" u="sng">
                <a:solidFill>
                  <a:schemeClr val="accent1">
                    <a:lumMod val="75000"/>
                  </a:schemeClr>
                </a:solidFill>
                <a:latin typeface="Calibri"/>
                <a:ea typeface="-apple-system"/>
                <a:cs typeface="Calibri" panose="020f0502020204030204" charset="0"/>
              </a:rPr>
              <a:t> и участник</a:t>
            </a:r>
            <a:r>
              <a:rPr lang="ru-RU" sz="2800" b="1" i="0" u="sng">
                <a:solidFill>
                  <a:schemeClr val="accent1">
                    <a:lumMod val="75000"/>
                  </a:schemeClr>
                </a:solidFill>
                <a:latin typeface="Calibri"/>
                <a:ea typeface="-apple-system"/>
                <a:cs typeface="Calibri" panose="020f0502020204030204" charset="0"/>
              </a:rPr>
              <a:t>и </a:t>
            </a:r>
            <a:r>
              <a:rPr sz="2800" b="1" i="0" u="sng">
                <a:solidFill>
                  <a:schemeClr val="accent1">
                    <a:lumMod val="75000"/>
                  </a:schemeClr>
                </a:solidFill>
                <a:latin typeface="Calibri"/>
                <a:ea typeface="-apple-system"/>
                <a:cs typeface="Calibri" panose="020f0502020204030204" charset="0"/>
              </a:rPr>
              <a:t>муниципального конкурса  "Папин день календаря" 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71220" y="20605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ru-RU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униципальн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</a:rPr>
              <a:t>ый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конкурс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Открытое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занятие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</a:rPr>
              <a:t>" 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6901180" y="1033145"/>
            <a:ext cx="4229100" cy="5379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Изображение 6"/>
          <p:cNvPicPr/>
          <p:nvPr/>
        </p:nvPicPr>
        <p:blipFill>
          <a:blip r:embed="rId4"/>
          <a:stretch>
            <a:fillRect/>
          </a:stretch>
        </p:blipFill>
        <p:spPr>
          <a:xfrm>
            <a:off x="1638935" y="1033145"/>
            <a:ext cx="4086225" cy="5438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r="3951"/>
          <a:stretch>
            <a:fillRect/>
          </a:stretch>
        </p:blipFill>
        <p:spPr>
          <a:xfrm>
            <a:off x="466725" y="974090"/>
            <a:ext cx="4110990" cy="5709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Ученик1\Desktop\20241128_1105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850" y="192405"/>
            <a:ext cx="4133215" cy="3100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 descr="20241125_0849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022715" y="630555"/>
            <a:ext cx="3507740" cy="263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овое поле 3"/>
          <p:cNvSpPr txBox="1"/>
          <p:nvPr/>
        </p:nvSpPr>
        <p:spPr>
          <a:xfrm>
            <a:off x="466725" y="192405"/>
            <a:ext cx="6438265" cy="12103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sz="2800" b="1" u="sng">
                <a:solidFill>
                  <a:srgbClr val="0070C0"/>
                </a:solidFill>
                <a:latin typeface="Calibri"/>
                <a:ea typeface="SimSun" panose="02010600030101010101" pitchFamily="2" charset="-122"/>
                <a:cs typeface="Calibri" panose="020f0502020204030204" charset="0"/>
              </a:rPr>
              <a:t>Патриотически</a:t>
            </a:r>
            <a:r>
              <a:rPr lang="ru-RU" sz="2800" b="1" u="sng">
                <a:solidFill>
                  <a:srgbClr val="0070C0"/>
                </a:solidFill>
                <a:latin typeface="Calibri"/>
                <a:ea typeface="SimSun" panose="02010600030101010101" pitchFamily="2" charset="-122"/>
                <a:cs typeface="Calibri" panose="020f0502020204030204" charset="0"/>
              </a:rPr>
              <a:t>е</a:t>
            </a:r>
            <a:r>
              <a:rPr sz="2800" b="1" u="sng">
                <a:solidFill>
                  <a:srgbClr val="0070C0"/>
                </a:solidFill>
                <a:latin typeface="Calibri"/>
                <a:ea typeface="SimSun" panose="02010600030101010101" pitchFamily="2" charset="-122"/>
                <a:cs typeface="Calibri" panose="020f0502020204030204" charset="0"/>
              </a:rPr>
              <a:t> центр</a:t>
            </a:r>
            <a:r>
              <a:rPr lang="ru-RU" sz="2800" b="1" u="sng">
                <a:solidFill>
                  <a:srgbClr val="0070C0"/>
                </a:solidFill>
                <a:latin typeface="Calibri"/>
                <a:ea typeface="SimSun" panose="02010600030101010101" pitchFamily="2" charset="-122"/>
                <a:cs typeface="Calibri" panose="020f0502020204030204" charset="0"/>
              </a:rPr>
              <a:t>ы</a:t>
            </a:r>
          </a:p>
        </p:txBody>
      </p:sp>
      <p:pic>
        <p:nvPicPr>
          <p:cNvPr id="9" name="Изображение 8"/>
          <p:cNvPicPr/>
          <p:nvPr/>
        </p:nvPicPr>
        <p:blipFill>
          <a:blip r:embed="rId6"/>
          <a:stretch>
            <a:fillRect/>
          </a:stretch>
        </p:blipFill>
        <p:spPr>
          <a:xfrm>
            <a:off x="8811260" y="3957320"/>
            <a:ext cx="3121025" cy="247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Изображение 9"/>
          <p:cNvPicPr/>
          <p:nvPr/>
        </p:nvPicPr>
        <p:blipFill>
          <a:blip r:embed="rId7"/>
          <a:srcRect t="16414"/>
          <a:stretch>
            <a:fillRect/>
          </a:stretch>
        </p:blipFill>
        <p:spPr>
          <a:xfrm>
            <a:off x="5215255" y="3552825"/>
            <a:ext cx="2701290" cy="2874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5110" y="334963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Квест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-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игра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"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Вместе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-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мы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сила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",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организованная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ко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Дню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народного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единства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в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ДК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"</a:t>
            </a:r>
            <a:r>
              <a:rPr lang="en-US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Авангард</a:t>
            </a:r>
            <a:r>
              <a:rPr lang="en-US" altLang="ru-RU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" 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10255" y="1564929"/>
            <a:ext cx="6883400" cy="4827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3981450" y="1973580"/>
            <a:ext cx="7419975" cy="4418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овое поле 6"/>
          <p:cNvSpPr txBox="1"/>
          <p:nvPr/>
        </p:nvSpPr>
        <p:spPr>
          <a:xfrm>
            <a:off x="410845" y="558800"/>
            <a:ext cx="82677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sz="2800" b="1" i="0" u="sng">
                <a:solidFill>
                  <a:schemeClr val="accent1">
                    <a:lumMod val="75000"/>
                  </a:schemeClr>
                </a:solidFill>
                <a:latin typeface="Calibri"/>
                <a:ea typeface="-apple-system"/>
                <a:cs typeface="Calibri" panose="020f0502020204030204" charset="0"/>
              </a:rPr>
              <a:t>В рамках Дня народного единства состоялась ярмарка национальных культур "Сила России - наш народ". 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4"/>
          <a:stretch>
            <a:fillRect/>
          </a:stretch>
        </p:blipFill>
        <p:spPr>
          <a:xfrm>
            <a:off x="5829300" y="3505835"/>
            <a:ext cx="152400" cy="15240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5905500" y="3963035"/>
            <a:ext cx="5080000" cy="635000"/>
          </a:xfrm>
          <a:prstGeom prst="rect">
            <a:avLst/>
          </a:prstGeom>
        </p:spPr>
        <p:txBody>
          <a:bodyPr/>
          <a:lstStyle/>
          <a:p>
            <a:endParaRPr sz="1600"/>
          </a:p>
        </p:txBody>
      </p:sp>
      <p:pic>
        <p:nvPicPr>
          <p:cNvPr id="10" name="Изображение 9"/>
          <p:cNvPicPr/>
          <p:nvPr/>
        </p:nvPicPr>
        <p:blipFill>
          <a:blip r:embed="rId4"/>
          <a:stretch>
            <a:fillRect/>
          </a:stretch>
        </p:blipFill>
        <p:spPr>
          <a:xfrm>
            <a:off x="5829300" y="4521835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8620" y="338773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Выставка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детских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рисунков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«Выборы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глазами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детей»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в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рамках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Дня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молодого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избирателя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(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подготовительн</a:t>
            </a:r>
            <a:r>
              <a:rPr lang="ru-RU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ая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групп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а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«Капитошка»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старш</a:t>
            </a:r>
            <a:r>
              <a:rPr lang="ru-RU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ая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групп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а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"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Любознайки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"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)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0860" y="1994535"/>
            <a:ext cx="5768340" cy="442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/>
          <p:cNvPicPr/>
          <p:nvPr/>
        </p:nvPicPr>
        <p:blipFill>
          <a:blip r:embed="rId4"/>
          <a:stretch>
            <a:fillRect/>
          </a:stretch>
        </p:blipFill>
        <p:spPr>
          <a:xfrm>
            <a:off x="7172325" y="1788160"/>
            <a:ext cx="4350385" cy="4629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93420" y="645160"/>
            <a:ext cx="9918065" cy="2519045"/>
          </a:xfrm>
        </p:spPr>
        <p:txBody>
          <a:bodyPr>
            <a:normAutofit/>
          </a:bodyPr>
          <a:lstStyle/>
          <a:p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Открытые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показы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образовательной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деятельности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по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приобщению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детей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к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базовым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ценностям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,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таким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,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как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патриотизм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гражданственность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,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в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оспитател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ей: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Подолюк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Наталь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Александровн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ы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Заятников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ой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Евгени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Валерьевн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ы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787400" y="2776855"/>
            <a:ext cx="5090795" cy="358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/>
          <p:cNvPicPr/>
          <p:nvPr/>
        </p:nvPicPr>
        <p:blipFill>
          <a:blip r:embed="rId4"/>
          <a:stretch>
            <a:fillRect/>
          </a:stretch>
        </p:blipFill>
        <p:spPr>
          <a:xfrm>
            <a:off x="6743700" y="2776855"/>
            <a:ext cx="4839970" cy="358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108585" y="45497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Встреча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с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интересными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людьми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«Гость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группы»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!</a:t>
            </a:r>
          </a:p>
          <a:p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(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учител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ь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русского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языка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литературы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Исаков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а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Мари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на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Геннадьевн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 panose="020f0502020204030204" charset="0"/>
              </a:rPr>
              <a:t>а)</a:t>
            </a:r>
            <a:endParaRPr lang="en-US" altLang="ru-RU" sz="2800" b="1" u="sng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n-US" altLang="ru-RU" sz="2800" b="1" u="sng">
              <a:solidFill>
                <a:schemeClr val="accent1">
                  <a:lumMod val="75000"/>
                </a:schemeClr>
              </a:solidFill>
              <a:latin typeface="Calibri"/>
              <a:cs typeface="Calibri" panose="020f0502020204030204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79290" y="1911985"/>
            <a:ext cx="6642100" cy="4577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1998" cy="6858000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7540" y="1659255"/>
            <a:ext cx="3030855" cy="3780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98565" y="366395"/>
            <a:ext cx="5456555" cy="3469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/>
          <p:cNvPicPr/>
          <p:nvPr/>
        </p:nvPicPr>
        <p:blipFill>
          <a:blip r:embed="rId5"/>
          <a:stretch>
            <a:fillRect/>
          </a:stretch>
        </p:blipFill>
        <p:spPr>
          <a:xfrm>
            <a:off x="4056380" y="2736850"/>
            <a:ext cx="5497830" cy="385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Текстовое поле 8"/>
          <p:cNvSpPr txBox="1"/>
          <p:nvPr/>
        </p:nvSpPr>
        <p:spPr>
          <a:xfrm>
            <a:off x="532130" y="366395"/>
            <a:ext cx="5563870" cy="85280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>
              <a:lnSpc>
                <a:spcPct val="107000"/>
              </a:lnSpc>
            </a:pP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       </a:t>
            </a:r>
            <a:r>
              <a:rPr 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Т</a:t>
            </a:r>
            <a:r>
              <a:rPr sz="28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ематическо</a:t>
            </a:r>
            <a:r>
              <a:rPr 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е</a:t>
            </a:r>
            <a:r>
              <a:rPr sz="28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 развлечени</a:t>
            </a:r>
            <a:r>
              <a:rPr lang="ru-RU" sz="28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е</a:t>
            </a:r>
            <a:r>
              <a:rPr sz="28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 </a:t>
            </a:r>
          </a:p>
          <a:p>
            <a:pPr algn="ctr" defTabSz="266700">
              <a:lnSpc>
                <a:spcPct val="107000"/>
              </a:lnSpc>
            </a:pPr>
            <a:r>
              <a:rPr sz="28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"Моя Югра"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12854" t="6526" r="12766" b="7325"/>
          <a:stretch>
            <a:fillRect/>
          </a:stretch>
        </p:blipFill>
        <p:spPr>
          <a:xfrm>
            <a:off x="5693355" y="1167414"/>
            <a:ext cx="6329679" cy="5498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" y="1960880"/>
            <a:ext cx="3658870" cy="201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246879"/>
            <a:ext cx="5213985" cy="241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овое поле 4"/>
          <p:cNvSpPr txBox="1"/>
          <p:nvPr/>
        </p:nvSpPr>
        <p:spPr>
          <a:xfrm>
            <a:off x="282575" y="334010"/>
            <a:ext cx="5907405" cy="10248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lnSpc>
                <a:spcPct val="107000"/>
              </a:lnSpc>
            </a:pPr>
            <a:r>
              <a:rPr lang="ru-RU" sz="24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П</a:t>
            </a:r>
            <a:r>
              <a:rPr sz="2400" b="1" u="sng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раздничны</a:t>
            </a:r>
            <a:r>
              <a:rPr lang="ru-RU" sz="24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е</a:t>
            </a:r>
            <a:r>
              <a:rPr sz="24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 развлечения, посвященны</a:t>
            </a:r>
            <a:r>
              <a:rPr lang="ru-RU" sz="24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е</a:t>
            </a:r>
            <a:r>
              <a:rPr sz="2400" b="1" u="sng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/>
                <a:cs typeface="Calibri" panose="020f0502020204030204" charset="0"/>
              </a:rPr>
              <a:t> дню матери, дню пожилого человека, а также ярмарочным гуляниям.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2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6951" r="7580" b="6381"/>
          <a:stretch>
            <a:fillRect/>
          </a:stretch>
        </p:blipFill>
        <p:spPr bwMode="auto">
          <a:xfrm>
            <a:off x="8684213" y="182198"/>
            <a:ext cx="3205018" cy="4156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WINDOWS\Temp\Rar$DR38.544\20241022_1036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366" r="7856" b="11264"/>
          <a:stretch>
            <a:fillRect/>
          </a:stretch>
        </p:blipFill>
        <p:spPr bwMode="auto">
          <a:xfrm rot="5400000">
            <a:off x="423545" y="4240530"/>
            <a:ext cx="2562225" cy="194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WINDOWS\Temp\Rar$DR81.544\20241022_074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2"/>
          <a:stretch>
            <a:fillRect/>
          </a:stretch>
        </p:blipFill>
        <p:spPr bwMode="auto">
          <a:xfrm rot="5400000">
            <a:off x="3220012" y="3776113"/>
            <a:ext cx="3610754" cy="2141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WINDOWS\Temp\Rar$DR95.544\20241022_0735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26" y="963075"/>
            <a:ext cx="3459480" cy="2594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WINDOWS\Temp\Rar$DR01.656\20241021_1634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712" y="154936"/>
            <a:ext cx="3996576" cy="2997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799" y="3601560"/>
            <a:ext cx="4063365" cy="3050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овое поле 2"/>
          <p:cNvSpPr txBox="1"/>
          <p:nvPr/>
        </p:nvSpPr>
        <p:spPr>
          <a:xfrm>
            <a:off x="204470" y="294640"/>
            <a:ext cx="6298565" cy="55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07000"/>
              </a:lnSpc>
            </a:pPr>
            <a:r>
              <a:rPr lang="ru-RU"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Р</a:t>
            </a:r>
            <a:r>
              <a:rPr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одительские </a:t>
            </a:r>
            <a:r>
              <a:rPr lang="ru-RU"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уголки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07" y="2389851"/>
            <a:ext cx="7104447" cy="3835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040" y="296805"/>
            <a:ext cx="2499577" cy="2688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407" y="3429000"/>
            <a:ext cx="3932841" cy="2959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9017" y="42164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Акция «Принеси магнитик,</a:t>
            </a:r>
            <a:br>
              <a:rPr lang="ru-RU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</a:br>
            <a:r>
              <a:rPr lang="ru-RU" altLang="en-US" sz="2800" b="1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                        </a:t>
            </a:r>
            <a:r>
              <a:rPr lang="ru-RU" altLang="en-US" sz="2800" b="1" smtClean="0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         </a:t>
            </a:r>
            <a:r>
              <a:rPr lang="ru-RU" altLang="en-US" sz="2800" b="1" u="sng" smtClean="0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расскажи </a:t>
            </a:r>
            <a:r>
              <a:rPr lang="ru-RU" altLang="en-US" sz="2800" b="1" u="sng">
                <a:solidFill>
                  <a:srgbClr val="0070C0"/>
                </a:solidFill>
                <a:latin typeface="Calibri"/>
                <a:cs typeface="Calibri" panose="020f0502020204030204" charset="0"/>
              </a:rPr>
              <a:t>где был»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75564"/>
            <a:ext cx="12191998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1927860" y="607378"/>
            <a:ext cx="9144000" cy="1655762"/>
          </a:xfrm>
        </p:spPr>
        <p:txBody>
          <a:bodyPr>
            <a:noAutofit/>
          </a:bodyPr>
          <a:lstStyle/>
          <a:p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узе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</a:rPr>
              <a:t>й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«Мой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край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Югра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4475" y="1334770"/>
            <a:ext cx="4798695" cy="3610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 descr="DSC_46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806" y="2452914"/>
            <a:ext cx="6572545" cy="3996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одзаголовок 3"/>
          <p:cNvSpPr/>
          <p:nvPr/>
        </p:nvSpPr>
        <p:spPr>
          <a:xfrm>
            <a:off x="3790950" y="9477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</a:rPr>
              <a:t>«М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узе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</a:rPr>
              <a:t>й</a:t>
            </a:r>
            <a:r>
              <a:rPr lang="en-US" altLang="ru-RU" sz="2800" b="1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en-US" sz="2800" b="1" u="sng">
                <a:solidFill>
                  <a:schemeClr val="accent1">
                    <a:lumMod val="75000"/>
                  </a:schemeClr>
                </a:solidFill>
              </a:rPr>
              <a:t>Боевой славы</a:t>
            </a:r>
            <a:r>
              <a:rPr lang="en-US" altLang="en-US" sz="2800" b="1" u="sng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92596" y="359728"/>
            <a:ext cx="9144000" cy="3220402"/>
          </a:xfrm>
        </p:spPr>
        <p:txBody>
          <a:bodyPr>
            <a:noAutofit/>
          </a:bodyPr>
          <a:lstStyle/>
          <a:p>
            <a:r>
              <a:rPr lang="ru-RU" sz="2800" b="1" u="sng">
                <a:solidFill>
                  <a:srgbClr val="0070C0"/>
                </a:solidFill>
                <a:cs typeface="BrowalliaUPC" pitchFamily="34" charset="-34"/>
              </a:rPr>
              <a:t>Мини -  музеи «Возвращение к истокам»</a:t>
            </a:r>
          </a:p>
        </p:txBody>
      </p:sp>
      <p:pic>
        <p:nvPicPr>
          <p:cNvPr id="4098" name="Picture 2" descr="C:\WINDOWS\Temp\Rar$DR57.553\20241023_16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397080" y="1907235"/>
            <a:ext cx="5282583" cy="3961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18" y="1246912"/>
            <a:ext cx="3962872" cy="5282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Изображение 6"/>
          <p:cNvPicPr/>
          <p:nvPr/>
        </p:nvPicPr>
        <p:blipFill>
          <a:blip r:embed="rId5"/>
          <a:stretch>
            <a:fillRect/>
          </a:stretch>
        </p:blipFill>
        <p:spPr>
          <a:xfrm>
            <a:off x="4608340" y="2327563"/>
            <a:ext cx="3094787" cy="402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4486" y="86043"/>
            <a:ext cx="9144000" cy="3220402"/>
          </a:xfrm>
        </p:spPr>
        <p:txBody>
          <a:bodyPr>
            <a:noAutofit/>
          </a:bodyPr>
          <a:lstStyle/>
          <a:p>
            <a:r>
              <a:rPr lang="ru-RU" sz="2800" b="1" u="sng">
                <a:solidFill>
                  <a:srgbClr val="0070C0"/>
                </a:solidFill>
                <a:cs typeface="BrowalliaUPC" pitchFamily="34" charset="-34"/>
              </a:rPr>
              <a:t>Познавательные занятия на патриотическую тему</a:t>
            </a:r>
          </a:p>
        </p:txBody>
      </p:sp>
      <p:pic>
        <p:nvPicPr>
          <p:cNvPr id="7171" name="Picture 3" descr="C:\WINDOWS\Temp\Rar$DR84.960\20241030_092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181" y="3874077"/>
            <a:ext cx="3470568" cy="2602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WINDOWS\Temp\Rar$DR40.960\20241030_0918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4005" y="764540"/>
            <a:ext cx="3636010" cy="272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WINDOWS\Temp\Rar$DR43.961\20241030_090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080" y="764540"/>
            <a:ext cx="3637280" cy="2727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35" y="3708691"/>
            <a:ext cx="3936293" cy="2950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340" y="3708400"/>
            <a:ext cx="3689350" cy="276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38430" y="309245"/>
            <a:ext cx="5292725" cy="3220085"/>
          </a:xfrm>
        </p:spPr>
        <p:txBody>
          <a:bodyPr>
            <a:noAutofit/>
          </a:bodyPr>
          <a:lstStyle/>
          <a:p>
            <a:r>
              <a:rPr lang="ru-RU" sz="2800" b="1" u="sng">
                <a:solidFill>
                  <a:srgbClr val="0070C0"/>
                </a:solidFill>
                <a:cs typeface="BrowalliaUPC" pitchFamily="34" charset="-34"/>
              </a:rPr>
              <a:t>Дидактические игры </a:t>
            </a:r>
          </a:p>
        </p:txBody>
      </p:sp>
      <p:pic>
        <p:nvPicPr>
          <p:cNvPr id="6151" name="Picture 7" descr="C:\WINDOWS\Temp\Rar$DR83.960\20241031_164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3"/>
          <a:stretch>
            <a:fillRect/>
          </a:stretch>
        </p:blipFill>
        <p:spPr bwMode="auto">
          <a:xfrm>
            <a:off x="139700" y="2025015"/>
            <a:ext cx="5525135" cy="4603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WINDOWS\Temp\Rar$DR48.960\20241031_1644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0082" y="3649194"/>
            <a:ext cx="3971320" cy="297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39" y="309124"/>
            <a:ext cx="4166567" cy="312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WINDOWS\Temp\Rar$DR90.960\20241125_0736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6867" y="481618"/>
            <a:ext cx="2863215" cy="2147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pic>
        <p:nvPicPr>
          <p:cNvPr id="9220" name="Picture 4" descr="C:\WINDOWS\Temp\Rar$DR29.664\20241122_141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584221" y="2571563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WINDOWS\Temp\Rar$DR83.664\20241122_141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13397" y="769433"/>
            <a:ext cx="4358640" cy="3268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WINDOWS\Temp\Rar$DR19.664\20241122_1415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8375" y="3917276"/>
            <a:ext cx="3225061" cy="2418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WINDOWS\Temp\Rar$DR24.664\20241122_1415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8828" y="224603"/>
            <a:ext cx="3776038" cy="2832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915" y="3795395"/>
            <a:ext cx="3705225" cy="2776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3733165" y="224790"/>
            <a:ext cx="5080000" cy="10134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66700">
              <a:lnSpc>
                <a:spcPct val="107000"/>
              </a:lnSpc>
            </a:pPr>
            <a:r>
              <a:rPr lang="ru-RU"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И</a:t>
            </a:r>
            <a:r>
              <a:rPr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гр</a:t>
            </a:r>
            <a:r>
              <a:rPr lang="ru-RU"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а</a:t>
            </a:r>
            <a:r>
              <a:rPr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 «Знаменитые люди </a:t>
            </a:r>
            <a:r>
              <a:rPr lang="ru-RU"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                   </a:t>
            </a:r>
          </a:p>
          <a:p>
            <a:pPr defTabSz="266700">
              <a:lnSpc>
                <a:spcPct val="107000"/>
              </a:lnSpc>
            </a:pPr>
            <a:r>
              <a:rPr lang="ru-RU" sz="2800" b="1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                 </a:t>
            </a:r>
            <a:r>
              <a:rPr sz="2800" b="1" u="sng">
                <a:solidFill>
                  <a:srgbClr val="0070C0"/>
                </a:solidFill>
                <a:latin typeface="Calibri"/>
                <a:ea typeface="Calibri" panose="020f0502020204030204"/>
                <a:cs typeface="Calibri" panose="020f0502020204030204" charset="0"/>
              </a:rPr>
              <a:t>России»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30</Paragraphs>
  <Slides>26</Slides>
  <Notes>1</Notes>
  <TotalTime>168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3">
      <vt:lpstr>Arial</vt:lpstr>
      <vt:lpstr>Calibri Light</vt:lpstr>
      <vt:lpstr>Calibri</vt:lpstr>
      <vt:lpstr>SimSun</vt:lpstr>
      <vt:lpstr>BrowalliaUPC</vt:lpstr>
      <vt:lpstr>-apple-system</vt:lpstr>
      <vt:lpstr>Тема Office</vt:lpstr>
      <vt:lpstr>«Формированиепатриотических качеств у дошкольников»</vt:lpstr>
      <vt:lpstr>PowerPoint Presentation</vt:lpstr>
      <vt:lpstr>PowerPoint Presentation</vt:lpstr>
      <vt:lpstr>Акция «Принеси магнитик,                                  расскажи где был»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Творческая деятельность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ПК</dc:creator>
  <cp:lastModifiedBy>Ученик1</cp:lastModifiedBy>
  <cp:revision>60</cp:revision>
  <dcterms:created xsi:type="dcterms:W3CDTF">2024-11-25T16:02:00Z</dcterms:created>
  <dcterms:modified xsi:type="dcterms:W3CDTF">2025-02-17T04:30:39Z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52BBB1E3D0CD405A9CA6FC6943C2A494_12</vt:lpwstr>
  </property>
  <property fmtid="{D5CDD505-2E9C-101B-9397-08002B2CF9AE}" pid="3" name="KSOProductBuildVer">
    <vt:lpwstr>1049-12.2.0.19805</vt:lpwstr>
  </property>
</Properties>
</file>