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</p:sldMasterIdLst>
  <p:notesMasterIdLst>
    <p:notesMasterId r:id="rId2"/>
  </p:notesMasterIdLst>
  <p:sldIdLst>
    <p:sldId id="256" r:id="rId3"/>
    <p:sldId id="272" r:id="rId4"/>
    <p:sldId id="274" r:id="rId5"/>
    <p:sldId id="277" r:id="rId6"/>
    <p:sldId id="270" r:id="rId7"/>
    <p:sldId id="303" r:id="rId8"/>
    <p:sldId id="264" r:id="rId9"/>
    <p:sldId id="314" r:id="rId10"/>
    <p:sldId id="315" r:id="rId11"/>
    <p:sldId id="316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A8A81C-346F-47FD-9D9C-56C3D4716CC8}" type="datetimeFigureOut">
              <a:rPr lang="ru-RU"/>
              <a:pPr>
                <a:defRPr/>
              </a:pPr>
              <a:t>31.01.2025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B54617-2FD9-4B01-9FD5-029D2E125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52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A6712-7C25-4937-A40D-51C27CD397C2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19D9-AB80-495F-B67C-E985853E7666}" type="datetimeFigureOut">
              <a:rPr lang="ru-RU"/>
              <a:pPr>
                <a:defRPr/>
              </a:pPr>
              <a:t>31.01.2025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DBFEF-0563-445E-B015-F06D3190D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BCF92-C23C-42F8-8674-8344886920B7}" type="datetimeFigureOut">
              <a:rPr lang="ru-RU"/>
              <a:pPr>
                <a:defRPr/>
              </a:pPr>
              <a:t>31.01.2025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6424-0304-42D7-969F-82F6A3D46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D4CB-1B62-43F7-B205-BE9059EE0175}" type="datetimeFigureOut">
              <a:rPr lang="ru-RU"/>
              <a:pPr>
                <a:defRPr/>
              </a:pPr>
              <a:t>31.01.2025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AC8A-19BD-4D68-8B0E-24FB65067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DE238-BA70-4113-A396-2B903724D8F2}" type="datetimeFigureOut">
              <a:rPr lang="ru-RU"/>
              <a:pPr>
                <a:defRPr/>
              </a:pPr>
              <a:t>31.01.2025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8646DB-1FB1-4DE8-A8AA-166D84F8C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9" r:id="rId3"/>
  </p:sldLayoutIdLst>
  <p:transition/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www.rastut-goda.ru/questions-of-pedagogy/6454-doshkolnoe-obrazovanie-metody-obuchenija-predmety-otsenka.html" TargetMode="External" /><Relationship Id="rId3" Type="http://schemas.openxmlformats.org/officeDocument/2006/relationships/hyperlink" Target="http://www.rastut-goda.ru/questions-of-pedagogy/7388-razvitie-rechi-v-detskom-sadu-plan-zanjatij-po-razvitiju-rechi-s-detmi-do-treh-let.html" TargetMode="External" /><Relationship Id="rId4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163" y="4797425"/>
            <a:ext cx="3527425" cy="17272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endParaRPr lang="ru-RU" sz="500" smtClean="0">
              <a:latin typeface="Arial"/>
              <a:cs typeface="Arial"/>
            </a:endParaRPr>
          </a:p>
          <a:p>
            <a:pPr marR="0" eaLnBrk="1" hangingPunct="1">
              <a:lnSpc>
                <a:spcPct val="80000"/>
              </a:lnSpc>
            </a:pPr>
            <a:endParaRPr lang="ru-RU" sz="500" smtClean="0">
              <a:latin typeface="Arial"/>
              <a:cs typeface="Arial"/>
            </a:endParaRPr>
          </a:p>
          <a:p>
            <a:pPr marR="0" eaLnBrk="1" hangingPunct="1">
              <a:lnSpc>
                <a:spcPct val="80000"/>
              </a:lnSpc>
            </a:pPr>
            <a:endParaRPr lang="ru-RU" sz="500" smtClean="0">
              <a:latin typeface="Arial"/>
              <a:cs typeface="Arial"/>
            </a:endParaRPr>
          </a:p>
          <a:p>
            <a:pPr marR="0" eaLnBrk="1" hangingPunct="1">
              <a:lnSpc>
                <a:spcPct val="80000"/>
              </a:lnSpc>
            </a:pPr>
            <a:endParaRPr lang="ru-RU" sz="500" smtClean="0">
              <a:latin typeface="Arial"/>
              <a:cs typeface="Arial"/>
            </a:endParaRPr>
          </a:p>
          <a:p>
            <a:pPr marR="0" eaLnBrk="1" hangingPunct="1">
              <a:lnSpc>
                <a:spcPct val="80000"/>
              </a:lnSpc>
            </a:pPr>
            <a:endParaRPr lang="ru-RU" sz="1000" smtClean="0">
              <a:latin typeface="Arial"/>
              <a:cs typeface="Arial"/>
            </a:endParaRPr>
          </a:p>
          <a:p>
            <a:pPr marR="0" eaLnBrk="1" hangingPunct="1">
              <a:lnSpc>
                <a:spcPct val="80000"/>
              </a:lnSpc>
            </a:pPr>
            <a:r>
              <a:rPr lang="ru-RU" sz="1400" smtClean="0">
                <a:solidFill>
                  <a:schemeClr val="bg1"/>
                </a:solidFill>
                <a:latin typeface="Arial"/>
                <a:cs typeface="Arial"/>
              </a:rPr>
              <a:t>Подготовила: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400" smtClean="0">
                <a:solidFill>
                  <a:schemeClr val="bg1"/>
                </a:solidFill>
                <a:latin typeface="Arial"/>
                <a:cs typeface="Arial"/>
              </a:rPr>
              <a:t>учитель-логопед  МАДОУ д/с « Чебурашка» Низина Н.М</a:t>
            </a:r>
            <a:r>
              <a:rPr lang="ru-RU" sz="1800" smtClean="0">
                <a:solidFill>
                  <a:schemeClr val="bg1"/>
                </a:solidFill>
                <a:latin typeface="Arial"/>
                <a:cs typeface="Arial"/>
              </a:rPr>
              <a:t>..</a:t>
            </a: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1116013" y="1700213"/>
            <a:ext cx="7200900" cy="2800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600" smtClean="0">
                <a:solidFill>
                  <a:schemeClr val="tx2"/>
                </a:solidFill>
              </a:rPr>
              <a:t>Муниципальное автономное дошкольное образовательное учреждение </a:t>
            </a:r>
            <a:endParaRPr lang="ru-RU" sz="1600">
              <a:solidFill>
                <a:schemeClr val="tx2"/>
              </a:solidFill>
            </a:endParaRPr>
          </a:p>
          <a:p>
            <a:pPr algn="ctr"/>
            <a:r>
              <a:rPr lang="ru-RU" sz="1600" smtClean="0">
                <a:solidFill>
                  <a:schemeClr val="tx2"/>
                </a:solidFill>
              </a:rPr>
              <a:t>Детский сад «Чебурашка»  п.Алябьевский</a:t>
            </a:r>
            <a:br>
              <a:rPr lang="ru-RU" sz="3600">
                <a:solidFill>
                  <a:schemeClr val="tx2"/>
                </a:solidFill>
              </a:rPr>
            </a:br>
            <a:endParaRPr lang="ru-RU" sz="3600" smtClean="0">
              <a:solidFill>
                <a:schemeClr val="tx2"/>
              </a:solidFill>
            </a:endParaRPr>
          </a:p>
          <a:p>
            <a:pPr algn="ctr"/>
            <a:r>
              <a:rPr lang="ru-RU" sz="3600" smtClean="0">
                <a:solidFill>
                  <a:schemeClr val="tx2"/>
                </a:solidFill>
              </a:rPr>
              <a:t> </a:t>
            </a:r>
            <a:r>
              <a:rPr lang="ru-RU" sz="3600" smtClean="0"/>
              <a:t>Неделя логопедии в ДОУ</a:t>
            </a:r>
            <a:br>
              <a:rPr lang="ru-RU" sz="3600"/>
            </a:br>
            <a:br>
              <a:rPr lang="ru-RU" sz="3600"/>
            </a:br>
            <a:endParaRPr lang="ru-RU" sz="3600"/>
          </a:p>
        </p:txBody>
      </p:sp>
    </p:spTree>
  </p:cSld>
  <p:clrMapOvr>
    <a:masterClrMapping/>
  </p:clrMapOvr>
  <p:transition>
    <p:dissolv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smtClean="0">
                <a:latin typeface="Times New Roman" pitchFamily="18" charset="0"/>
              </a:rPr>
              <a:t>Неделя логопедии объединила всех участников дошкольного учреждения: детей, педагогов и родителей общими впечатлениями, переживаниями. Все проводимые мероприятия смогли повысить заинтересованность родителей в участии в образовательном процессе. Она способствовала развитию коммуникативных навыков дошкольников, вызвала интерес к дальнейшему обучению.</a:t>
            </a:r>
          </a:p>
        </p:txBody>
      </p:sp>
      <p:pic>
        <p:nvPicPr>
          <p:cNvPr id="26626" name="Picture 5" descr="detsad-747659-1494259719"/>
          <p:cNvPicPr>
            <a:picLocks noChangeAspect="1" noChangeArrowheads="1"/>
          </p:cNvPicPr>
          <p:nvPr/>
        </p:nvPicPr>
        <p:blipFill>
          <a:blip r:embed="rId2"/>
          <a:srcRect r="102" b="4933"/>
          <a:stretch>
            <a:fillRect/>
          </a:stretch>
        </p:blipFill>
        <p:spPr bwMode="auto">
          <a:xfrm>
            <a:off x="1331913" y="1844675"/>
            <a:ext cx="6264275" cy="45862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ct val="0"/>
              </a:spcAft>
              <a:defRPr/>
            </a:pPr>
            <a:br>
              <a:rPr lang="ru-RU" smtClean="0"/>
            </a:br>
            <a:endParaRPr lang="ru-RU"/>
          </a:p>
        </p:txBody>
      </p:sp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250825" y="549275"/>
            <a:ext cx="8229600" cy="59769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>
                <a:hlinkClick r:id="rId2" tooltip="Дошкольное образование: методы обучения, предметы, оценка"/>
              </a:rPr>
              <a:t>Дошкольное образование</a:t>
            </a:r>
            <a:r>
              <a:rPr lang="ru-RU" smtClean="0"/>
              <a:t> – главный этап в развитии ребенка. В дошкольном возрасте малыш учится учиться, что так будет ему потом необходимо в школе. Он с радостью познает новое, и речь должна стать ему помощником. Поэтому </a:t>
            </a:r>
            <a:r>
              <a:rPr lang="ru-RU" smtClean="0">
                <a:hlinkClick r:id="rId3" tooltip="Развитие речи в детском саду. План занятий по развитию речи с детьми до трех лет."/>
              </a:rPr>
              <a:t>развитие речи в детском саду</a:t>
            </a:r>
            <a:r>
              <a:rPr lang="ru-RU" smtClean="0"/>
              <a:t> – это одна из первостепенных задач педагогов.</a:t>
            </a:r>
          </a:p>
          <a:p>
            <a:pPr algn="ctr">
              <a:buFont typeface="Wingdings 2" pitchFamily="18" charset="2"/>
              <a:buNone/>
            </a:pPr>
            <a:r>
              <a:rPr lang="ru-RU" smtClean="0"/>
              <a:t> </a:t>
            </a:r>
          </a:p>
        </p:txBody>
      </p:sp>
      <p:pic>
        <p:nvPicPr>
          <p:cNvPr id="15363" name="Picture 7" descr="DSCN781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39975" y="3357563"/>
            <a:ext cx="4221163" cy="31654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zoom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>
          <a:xfrm>
            <a:off x="611188" y="476250"/>
            <a:ext cx="7931150" cy="51847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</a:rPr>
              <a:t>Понедельник</a:t>
            </a:r>
            <a:endParaRPr lang="ru-RU" sz="2000" b="1" i="1" smtClean="0"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000" b="1" i="1" smtClean="0">
                <a:latin typeface="Times New Roman" pitchFamily="18" charset="0"/>
              </a:rPr>
              <a:t>«Как умелые ручки язычку помогали». </a:t>
            </a:r>
            <a:r>
              <a:rPr lang="ru-RU" sz="2000" smtClean="0">
                <a:latin typeface="Times New Roman" pitchFamily="18" charset="0"/>
              </a:rPr>
              <a:t> </a:t>
            </a:r>
          </a:p>
        </p:txBody>
      </p:sp>
      <p:pic>
        <p:nvPicPr>
          <p:cNvPr id="17410" name="Picture 3" descr="detsad-747659-1494257367"/>
          <p:cNvPicPr>
            <a:picLocks noChangeAspect="1" noChangeArrowheads="1"/>
          </p:cNvPicPr>
          <p:nvPr/>
        </p:nvPicPr>
        <p:blipFill>
          <a:blip r:embed="rId2"/>
          <a:srcRect r="-1875" b="4059"/>
          <a:stretch>
            <a:fillRect/>
          </a:stretch>
        </p:blipFill>
        <p:spPr bwMode="auto">
          <a:xfrm>
            <a:off x="6372225" y="2997200"/>
            <a:ext cx="2571750" cy="3657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11" name="Picture 4" descr="IMG_169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388" y="3644900"/>
            <a:ext cx="4032250" cy="30241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12" name="Picture 5" descr="detsad-747659-1494256836"/>
          <p:cNvPicPr>
            <a:picLocks noChangeAspect="1" noChangeArrowheads="1"/>
          </p:cNvPicPr>
          <p:nvPr/>
        </p:nvPicPr>
        <p:blipFill>
          <a:blip r:embed="rId4"/>
          <a:srcRect r="282" b="3297"/>
          <a:stretch>
            <a:fillRect/>
          </a:stretch>
        </p:blipFill>
        <p:spPr bwMode="auto">
          <a:xfrm>
            <a:off x="1908175" y="1196975"/>
            <a:ext cx="4724400" cy="30495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wipe dir="u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1187450" y="2636838"/>
            <a:ext cx="7200900" cy="976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/>
            <a:endParaRPr lang="ru-RU" sz="2000">
              <a:latin typeface="Constantia" pitchFamily="18" charset="0"/>
            </a:endParaRPr>
          </a:p>
          <a:p>
            <a:pPr marL="342900" indent="-342900">
              <a:buFontTx/>
              <a:buAutoNum type="arabicParenR"/>
            </a:pPr>
            <a:endParaRPr lang="ru-RU" sz="2000">
              <a:latin typeface="Constantia" pitchFamily="18" charset="0"/>
            </a:endParaRPr>
          </a:p>
          <a:p>
            <a:pPr marL="342900" indent="-342900">
              <a:buFontTx/>
              <a:buAutoNum type="arabicParenR"/>
            </a:pPr>
            <a:endParaRPr lang="ru-RU">
              <a:latin typeface="Constantia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79613" y="779463"/>
            <a:ext cx="5067300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 u="sng">
                <a:latin typeface="Times New Roman" pitchFamily="18" charset="0"/>
              </a:rPr>
              <a:t>Вторник</a:t>
            </a:r>
            <a:endParaRPr lang="ru-RU" sz="2000" i="1">
              <a:latin typeface="Times New Roman" pitchFamily="18" charset="0"/>
            </a:endParaRPr>
          </a:p>
          <a:p>
            <a:pPr algn="ctr"/>
            <a:r>
              <a:rPr lang="ru-RU" sz="2000" b="1" i="1">
                <a:latin typeface="Times New Roman" pitchFamily="18" charset="0"/>
              </a:rPr>
              <a:t>« Мы играем, и словарь свой развиваем»</a:t>
            </a:r>
          </a:p>
        </p:txBody>
      </p:sp>
      <p:pic>
        <p:nvPicPr>
          <p:cNvPr id="18435" name="Picture 4" descr="IMG_168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0825" y="1916113"/>
            <a:ext cx="3562350" cy="26765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6" name="Picture 5" descr="IMG_171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16238" y="3573463"/>
            <a:ext cx="2333625" cy="31051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7" name="Picture 6" descr="IMG_177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03800" y="1700213"/>
            <a:ext cx="3810000" cy="28575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wipe dir="u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TextBox 6"/>
          <p:cNvSpPr txBox="1">
            <a:spLocks noChangeArrowheads="1"/>
          </p:cNvSpPr>
          <p:nvPr/>
        </p:nvSpPr>
        <p:spPr bwMode="auto">
          <a:xfrm>
            <a:off x="2555875" y="1125538"/>
            <a:ext cx="2592388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b="1">
              <a:latin typeface="Constantia" pitchFamily="18" charset="0"/>
            </a:endParaRPr>
          </a:p>
        </p:txBody>
      </p:sp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1835150" y="549275"/>
            <a:ext cx="6697663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b="1">
              <a:latin typeface="Constantia" pitchFamily="18" charset="0"/>
            </a:endParaRP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2987675" y="-26988"/>
            <a:ext cx="3328988" cy="13112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 u="sng">
                <a:latin typeface="Times New Roman" pitchFamily="18" charset="0"/>
              </a:rPr>
              <a:t>Среда</a:t>
            </a:r>
            <a:endParaRPr lang="ru-RU" sz="2000" i="1">
              <a:latin typeface="Times New Roman" pitchFamily="18" charset="0"/>
            </a:endParaRPr>
          </a:p>
          <a:p>
            <a:pPr algn="ctr"/>
            <a:r>
              <a:rPr lang="ru-RU" sz="2000" b="1" i="1">
                <a:latin typeface="Times New Roman" pitchFamily="18" charset="0"/>
              </a:rPr>
              <a:t>« Нас сказка учит говорить»</a:t>
            </a:r>
            <a:endParaRPr lang="ru-RU" sz="2000" i="1">
              <a:latin typeface="Times New Roman" pitchFamily="18" charset="0"/>
            </a:endParaRPr>
          </a:p>
          <a:p>
            <a:pPr algn="ctr" eaLnBrk="0" hangingPunct="0"/>
            <a:endParaRPr lang="ru-RU" sz="2000" i="1">
              <a:latin typeface="Times New Roman" pitchFamily="18" charset="0"/>
            </a:endParaRPr>
          </a:p>
        </p:txBody>
      </p:sp>
      <p:pic>
        <p:nvPicPr>
          <p:cNvPr id="20484" name="Picture 10" descr="DSC0802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00563" y="908050"/>
            <a:ext cx="4392612" cy="29749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5" name="Picture 11" descr="DSCN625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8313" y="981075"/>
            <a:ext cx="3924300" cy="29448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6" name="Picture 7" descr="IMG_271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8313" y="3949700"/>
            <a:ext cx="3851275" cy="29083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7" name="Picture 8" descr="IMG_272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87900" y="3933825"/>
            <a:ext cx="3887788" cy="27813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dissolv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2411413" y="333375"/>
            <a:ext cx="4248150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000" b="1" i="1" u="sng">
                <a:latin typeface="Times New Roman" pitchFamily="18" charset="0"/>
              </a:rPr>
              <a:t>Четверг</a:t>
            </a:r>
            <a:endParaRPr lang="ru-RU" sz="2000" b="1" i="1">
              <a:latin typeface="Times New Roman" pitchFamily="18" charset="0"/>
            </a:endParaRPr>
          </a:p>
          <a:p>
            <a:pPr algn="ctr"/>
            <a:r>
              <a:rPr lang="ru-RU" sz="2000" b="1" i="1">
                <a:latin typeface="Times New Roman" pitchFamily="18" charset="0"/>
              </a:rPr>
              <a:t>« Звуки все мы различаем, даже с ними поиграем»</a:t>
            </a:r>
          </a:p>
        </p:txBody>
      </p:sp>
      <p:pic>
        <p:nvPicPr>
          <p:cNvPr id="21506" name="Picture 5" descr="IMG_025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55875" y="1341438"/>
            <a:ext cx="4032250" cy="32559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1507" name="Picture 6" descr="IMG_119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2225" y="3213100"/>
            <a:ext cx="2647950" cy="35274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1508" name="Picture 8" descr="IMG_171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388" y="3284538"/>
            <a:ext cx="2593975" cy="34480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1042988" y="404813"/>
            <a:ext cx="7543800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/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411413" y="188913"/>
            <a:ext cx="4062412" cy="976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u="sng">
                <a:latin typeface="Times New Roman" pitchFamily="18" charset="0"/>
              </a:rPr>
              <a:t>Пятница</a:t>
            </a:r>
            <a:endParaRPr lang="ru-RU" sz="2000">
              <a:latin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</a:rPr>
              <a:t>« Книги – лучшие друзья!</a:t>
            </a:r>
            <a:r>
              <a:rPr lang="ru-RU" b="1"/>
              <a:t>»</a:t>
            </a:r>
            <a:endParaRPr lang="ru-RU"/>
          </a:p>
          <a:p>
            <a:pPr algn="ctr" eaLnBrk="0" hangingPunct="0"/>
            <a:endParaRPr lang="ru-RU"/>
          </a:p>
        </p:txBody>
      </p:sp>
      <p:pic>
        <p:nvPicPr>
          <p:cNvPr id="22531" name="Picture 5" descr="detsad-747659-1494257671"/>
          <p:cNvPicPr>
            <a:picLocks noChangeAspect="1" noChangeArrowheads="1"/>
          </p:cNvPicPr>
          <p:nvPr/>
        </p:nvPicPr>
        <p:blipFill>
          <a:blip r:embed="rId2"/>
          <a:srcRect r="1758" b="4201"/>
          <a:stretch>
            <a:fillRect/>
          </a:stretch>
        </p:blipFill>
        <p:spPr bwMode="auto">
          <a:xfrm>
            <a:off x="2555875" y="3870325"/>
            <a:ext cx="4356100" cy="29876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32" name="Picture 5" descr="detskiy-sad-219-kiev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24300" y="1196975"/>
            <a:ext cx="4667250" cy="30861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33" name="Picture 6" descr="IMG_272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00113" y="1268413"/>
            <a:ext cx="2597150" cy="34575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dissolv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900113" y="704850"/>
            <a:ext cx="7786687" cy="276225"/>
          </a:xfrm>
        </p:spPr>
        <p:txBody>
          <a:bodyPr/>
          <a:lstStyle/>
          <a:p>
            <a:pPr algn="ctr"/>
            <a:r>
              <a:rPr lang="ru-RU" sz="2000" smtClean="0">
                <a:latin typeface="Times New Roman" pitchFamily="18" charset="0"/>
              </a:rPr>
              <a:t>Итогом всей недели стал замечательный  литературный праздник 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« Весна стучится в окна».</a:t>
            </a:r>
            <a:r>
              <a:rPr lang="ru-RU" sz="4600" smtClean="0"/>
              <a:t> </a:t>
            </a:r>
          </a:p>
        </p:txBody>
      </p:sp>
      <p:pic>
        <p:nvPicPr>
          <p:cNvPr id="23554" name="Picture 4" descr="DSCN627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611188" y="981075"/>
            <a:ext cx="3671887" cy="2754313"/>
          </a:xfrm>
        </p:spPr>
      </p:pic>
      <p:pic>
        <p:nvPicPr>
          <p:cNvPr id="23555" name="Picture 5" descr="DSCN629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3800" y="981075"/>
            <a:ext cx="3822700" cy="28686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3556" name="Picture 7" descr="DSCN626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39975" y="3933825"/>
            <a:ext cx="3744913" cy="27003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900113" y="188913"/>
            <a:ext cx="7786687" cy="1223962"/>
          </a:xfrm>
        </p:spPr>
        <p:txBody>
          <a:bodyPr/>
          <a:lstStyle/>
          <a:p>
            <a:pPr algn="ctr"/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Родители имели возможность ежедневно получать информацию о мероприятиях недели</a:t>
            </a:r>
          </a:p>
        </p:txBody>
      </p:sp>
      <p:pic>
        <p:nvPicPr>
          <p:cNvPr id="24578" name="Picture 4" descr="IMG_168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1258888" y="1557338"/>
            <a:ext cx="6697662" cy="5022850"/>
          </a:xfr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Template>Flow</Template>
  <Company/>
  <PresentationFormat>On-screen Show (4:3)</PresentationFormat>
  <Paragraphs>21</Paragraphs>
  <Slides>10</Slides>
  <Notes>1</Notes>
  <TotalTime>586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6">
      <vt:lpstr>Arial</vt:lpstr>
      <vt:lpstr>Calibri</vt:lpstr>
      <vt:lpstr>Constantia</vt:lpstr>
      <vt:lpstr>Wingdings 2</vt:lpstr>
      <vt:lpstr>Times New Roman</vt:lpstr>
      <vt:lpstr>Поток</vt:lpstr>
      <vt:lpstr>PowerPoint Presentation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Итогом всей недели стал замечательный  литературный праздник « Весна стучится в окна». </vt:lpstr>
      <vt:lpstr>Родители имели возможность ежедневно получать информацию о мероприятиях недели</vt:lpstr>
      <vt:lpstr>Неделя логопедии объединила всех участников дошкольного учреждения: детей, педагогов и родителей общими впечатлениями, переживаниями. Все проводимые мероприятия смогли повысить заинтересованность родителей в участии в образовательном процессе. Она способствовала развитию коммуникативных навыков дошкольников, вызвала интерес к дальнейшему обучению.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Подготовка к обучению грамоте</dc:title>
  <dc:creator>Артём</dc:creator>
  <cp:lastModifiedBy>Наталья</cp:lastModifiedBy>
  <cp:revision>46</cp:revision>
  <dcterms:created xsi:type="dcterms:W3CDTF">2016-10-18T20:44:05Z</dcterms:created>
  <dcterms:modified xsi:type="dcterms:W3CDTF">2025-02-17T06:07:43Z</dcterms:modified>
</cp:coreProperties>
</file>